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1" r:id="rId2"/>
    <p:sldId id="257" r:id="rId3"/>
    <p:sldId id="258" r:id="rId4"/>
    <p:sldId id="259" r:id="rId5"/>
    <p:sldId id="260" r:id="rId6"/>
    <p:sldId id="261" r:id="rId7"/>
    <p:sldId id="262" r:id="rId8"/>
    <p:sldId id="283" r:id="rId9"/>
    <p:sldId id="282" r:id="rId10"/>
    <p:sldId id="276" r:id="rId11"/>
    <p:sldId id="273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22682F"/>
    <a:srgbClr val="002CB8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6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AA2E-7F83-4D19-B61D-4363DA02A18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59133-AAE7-416E-9FF2-616DBBE04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tags" Target="../tags/tag3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7.png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3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22860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Welcome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914400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00347" y="1447800"/>
            <a:ext cx="3695653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n-BD" sz="287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  <a:r>
              <a:rPr lang="bn-BD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200400"/>
            <a:ext cx="9144000" cy="3283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Show that the area of parallelogram is the magnitude of vector product.</a:t>
            </a:r>
          </a:p>
          <a:p>
            <a:pPr>
              <a:lnSpc>
                <a:spcPct val="150000"/>
              </a:lnSpc>
            </a:pP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Thermodynamics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Home work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1981200"/>
            <a:ext cx="6429902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Thanks</a:t>
            </a:r>
            <a:endParaRPr lang="en-US" sz="1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Vector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562761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4000" dirty="0" smtClean="0">
                <a:solidFill>
                  <a:srgbClr val="0070C0"/>
                </a:solidFill>
                <a:latin typeface="Times New Roman" pitchFamily="18" charset="0"/>
              </a:rPr>
              <a:t>  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What is the scalar product</a:t>
            </a:r>
            <a:r>
              <a:rPr lang="bn-BD" sz="4000" dirty="0" smtClean="0">
                <a:solidFill>
                  <a:srgbClr val="0070C0"/>
                </a:solidFill>
                <a:latin typeface="Times New Roman" pitchFamily="18" charset="0"/>
              </a:rPr>
              <a:t>?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878" y="4930914"/>
            <a:ext cx="6818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 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On what condition two vectors will be perpendicular to each other?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rinda"/>
                <a:ea typeface="Calibri" pitchFamily="34" charset="0"/>
                <a:cs typeface="Times New Roman" pitchFamily="18" charset="0"/>
              </a:rPr>
              <a:t>Feedback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295400"/>
            <a:ext cx="9144000" cy="76944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>
                <a:lumMod val="10000"/>
                <a:alpha val="43000"/>
              </a:schemeClr>
            </a:solidFill>
          </a:ln>
          <a:scene3d>
            <a:camera prst="orthographicFront"/>
            <a:lightRig rig="threePt" dir="t"/>
          </a:scene3d>
          <a:sp3d>
            <a:bevelB prst="relaxedInset"/>
          </a:sp3d>
        </p:spPr>
        <p:txBody>
          <a:bodyPr wrap="square">
            <a:spAutoFit/>
          </a:bodyPr>
          <a:lstStyle/>
          <a:p>
            <a:r>
              <a:rPr lang="en-US" sz="4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Today’s class is divided into two phases</a:t>
            </a:r>
            <a:endParaRPr lang="en-US" sz="4400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667000"/>
            <a:ext cx="9144000" cy="98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Vector product</a:t>
            </a:r>
            <a:endParaRPr lang="en-US" sz="4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2578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Explanation of vector product</a:t>
            </a:r>
            <a:endParaRPr lang="en-US" sz="4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Vector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Vector product 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Vector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181600" y="4722018"/>
            <a:ext cx="3810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962400" y="3504406"/>
            <a:ext cx="2438400" cy="1588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181600" y="2666206"/>
            <a:ext cx="3124200" cy="2057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858000" y="4854714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7009341" y="4800600"/>
          <a:ext cx="305859" cy="229394"/>
        </p:xfrm>
        <a:graphic>
          <a:graphicData uri="http://schemas.openxmlformats.org/presentationml/2006/ole">
            <p:oleObj spid="_x0000_s13315" name="Equation" r:id="rId4" imgW="190440" imgH="152280" progId="Equation.3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172200" y="30480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3"/>
          <p:cNvGraphicFramePr>
            <a:graphicFrameLocks noChangeAspect="1"/>
          </p:cNvGraphicFramePr>
          <p:nvPr/>
        </p:nvGraphicFramePr>
        <p:xfrm>
          <a:off x="6248400" y="3028156"/>
          <a:ext cx="331259" cy="248444"/>
        </p:xfrm>
        <a:graphic>
          <a:graphicData uri="http://schemas.openxmlformats.org/presentationml/2006/ole">
            <p:oleObj spid="_x0000_s13316" name="Equation" r:id="rId5" imgW="190440" imgH="152280" progId="Equation.3">
              <p:embed/>
            </p:oleObj>
          </a:graphicData>
        </a:graphic>
      </p:graphicFrame>
      <p:sp>
        <p:nvSpPr>
          <p:cNvPr id="22" name="Arc 21"/>
          <p:cNvSpPr/>
          <p:nvPr/>
        </p:nvSpPr>
        <p:spPr>
          <a:xfrm>
            <a:off x="5867400" y="4190206"/>
            <a:ext cx="228600" cy="1066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16200000">
            <a:off x="3722518" y="3250356"/>
            <a:ext cx="2119431" cy="646331"/>
          </a:xfrm>
          <a:prstGeom prst="rect">
            <a:avLst/>
          </a:prstGeom>
          <a:noFill/>
        </p:spPr>
        <p:txBody>
          <a:bodyPr vert="horz" wrap="square" rtlCol="0" anchor="b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C= A x B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4343400" y="2945674"/>
          <a:ext cx="152400" cy="330926"/>
        </p:xfrm>
        <a:graphic>
          <a:graphicData uri="http://schemas.openxmlformats.org/presentationml/2006/ole">
            <p:oleObj spid="_x0000_s13321" name="Equation" r:id="rId6" imgW="139680" imgH="203040" progId="Equation.3">
              <p:embed/>
            </p:oleObj>
          </a:graphicData>
        </a:graphic>
      </p:graphicFrame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4326972" y="4191000"/>
          <a:ext cx="314878" cy="405606"/>
        </p:xfrm>
        <a:graphic>
          <a:graphicData uri="http://schemas.openxmlformats.org/presentationml/2006/ole">
            <p:oleObj spid="_x0000_s13322" name="Equation" r:id="rId7" imgW="139680" imgH="203040" progId="Equation.3">
              <p:embed/>
            </p:oleObj>
          </a:graphicData>
        </a:graphic>
      </p:graphicFrame>
      <p:graphicFrame>
        <p:nvGraphicFramePr>
          <p:cNvPr id="13323" name="Object 11"/>
          <p:cNvGraphicFramePr>
            <a:graphicFrameLocks noChangeAspect="1"/>
          </p:cNvGraphicFramePr>
          <p:nvPr/>
        </p:nvGraphicFramePr>
        <p:xfrm>
          <a:off x="4326972" y="3581400"/>
          <a:ext cx="314878" cy="405606"/>
        </p:xfrm>
        <a:graphic>
          <a:graphicData uri="http://schemas.openxmlformats.org/presentationml/2006/ole">
            <p:oleObj spid="_x0000_s13323" name="Equation" r:id="rId8" imgW="139680" imgH="203040" progId="Equation.3">
              <p:embed/>
            </p:oleObj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0" y="2158425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C=A x B=n ABSin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25" name="Object 13"/>
          <p:cNvGraphicFramePr>
            <a:graphicFrameLocks noChangeAspect="1"/>
          </p:cNvGraphicFramePr>
          <p:nvPr/>
        </p:nvGraphicFramePr>
        <p:xfrm flipH="1">
          <a:off x="76200" y="2082225"/>
          <a:ext cx="244530" cy="203775"/>
        </p:xfrm>
        <a:graphic>
          <a:graphicData uri="http://schemas.openxmlformats.org/presentationml/2006/ole">
            <p:oleObj spid="_x0000_s13325" name="Equation" r:id="rId9" imgW="190440" imgH="152280" progId="Equation.3">
              <p:embed/>
            </p:oleObj>
          </a:graphicData>
        </a:graphic>
      </p:graphicFrame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 flipH="1">
          <a:off x="1293055" y="2082225"/>
          <a:ext cx="230945" cy="203775"/>
        </p:xfrm>
        <a:graphic>
          <a:graphicData uri="http://schemas.openxmlformats.org/presentationml/2006/ole">
            <p:oleObj spid="_x0000_s13326" name="Equation" r:id="rId10" imgW="190440" imgH="152280" progId="Equation.3">
              <p:embed/>
            </p:oleObj>
          </a:graphicData>
        </a:graphic>
      </p:graphicFrame>
      <p:graphicFrame>
        <p:nvGraphicFramePr>
          <p:cNvPr id="13333" name="Object 21"/>
          <p:cNvGraphicFramePr>
            <a:graphicFrameLocks noChangeAspect="1"/>
          </p:cNvGraphicFramePr>
          <p:nvPr/>
        </p:nvGraphicFramePr>
        <p:xfrm flipH="1">
          <a:off x="609600" y="2082225"/>
          <a:ext cx="244530" cy="203775"/>
        </p:xfrm>
        <a:graphic>
          <a:graphicData uri="http://schemas.openxmlformats.org/presentationml/2006/ole">
            <p:oleObj spid="_x0000_s13333" name="Equation" r:id="rId11" imgW="190440" imgH="152280" progId="Equation.3">
              <p:embed/>
            </p:oleObj>
          </a:graphicData>
        </a:graphic>
      </p:graphicFrame>
      <p:sp>
        <p:nvSpPr>
          <p:cNvPr id="47" name="Parallelogram 46"/>
          <p:cNvSpPr/>
          <p:nvPr/>
        </p:nvSpPr>
        <p:spPr>
          <a:xfrm>
            <a:off x="76200" y="3352800"/>
            <a:ext cx="3276600" cy="1371600"/>
          </a:xfrm>
          <a:prstGeom prst="parallelogram">
            <a:avLst>
              <a:gd name="adj" fmla="val 50556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226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rot="5400000">
            <a:off x="76994" y="4038600"/>
            <a:ext cx="1370806" cy="794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-76200" y="4724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438400" y="4724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24200" y="2743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09600" y="2743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09600" y="4724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38199" y="3664803"/>
            <a:ext cx="1219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BSin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1" name="Arc 60"/>
          <p:cNvSpPr/>
          <p:nvPr/>
        </p:nvSpPr>
        <p:spPr>
          <a:xfrm>
            <a:off x="-76200" y="4114800"/>
            <a:ext cx="685800" cy="1143000"/>
          </a:xfrm>
          <a:prstGeom prst="arc">
            <a:avLst>
              <a:gd name="adj1" fmla="val 1660855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335" name="Object 23"/>
          <p:cNvGraphicFramePr>
            <a:graphicFrameLocks noChangeAspect="1"/>
          </p:cNvGraphicFramePr>
          <p:nvPr/>
        </p:nvGraphicFramePr>
        <p:xfrm>
          <a:off x="1752600" y="2118360"/>
          <a:ext cx="304800" cy="243840"/>
        </p:xfrm>
        <a:graphic>
          <a:graphicData uri="http://schemas.openxmlformats.org/presentationml/2006/ole">
            <p:oleObj spid="_x0000_s13335" name="Equation" r:id="rId12" imgW="139680" imgH="126720" progId="Equation.3">
              <p:embed/>
            </p:oleObj>
          </a:graphicData>
        </a:graphic>
      </p:graphicFrame>
      <p:graphicFrame>
        <p:nvGraphicFramePr>
          <p:cNvPr id="13337" name="Object 25"/>
          <p:cNvGraphicFramePr>
            <a:graphicFrameLocks noChangeAspect="1"/>
          </p:cNvGraphicFramePr>
          <p:nvPr/>
        </p:nvGraphicFramePr>
        <p:xfrm>
          <a:off x="152400" y="4267200"/>
          <a:ext cx="783771" cy="457200"/>
        </p:xfrm>
        <a:graphic>
          <a:graphicData uri="http://schemas.openxmlformats.org/presentationml/2006/ole">
            <p:oleObj spid="_x0000_s13337" name="Equation" r:id="rId13" imgW="139680" imgH="177480" progId="Equation.3">
              <p:embed/>
            </p:oleObj>
          </a:graphicData>
        </a:graphic>
      </p:graphicFrame>
      <p:graphicFrame>
        <p:nvGraphicFramePr>
          <p:cNvPr id="34" name="Object 25"/>
          <p:cNvGraphicFramePr>
            <a:graphicFrameLocks noChangeAspect="1"/>
          </p:cNvGraphicFramePr>
          <p:nvPr/>
        </p:nvGraphicFramePr>
        <p:xfrm>
          <a:off x="5617029" y="4343400"/>
          <a:ext cx="783771" cy="457200"/>
        </p:xfrm>
        <a:graphic>
          <a:graphicData uri="http://schemas.openxmlformats.org/presentationml/2006/ole">
            <p:oleObj spid="_x0000_s13338" name="Equation" r:id="rId14" imgW="139680" imgH="177480" progId="Equation.3">
              <p:embed/>
            </p:oleObj>
          </a:graphicData>
        </a:graphic>
      </p:graphicFrame>
      <p:graphicFrame>
        <p:nvGraphicFramePr>
          <p:cNvPr id="35" name="Object 25"/>
          <p:cNvGraphicFramePr>
            <a:graphicFrameLocks noChangeAspect="1"/>
          </p:cNvGraphicFramePr>
          <p:nvPr/>
        </p:nvGraphicFramePr>
        <p:xfrm>
          <a:off x="3124200" y="2286000"/>
          <a:ext cx="783771" cy="457200"/>
        </p:xfrm>
        <a:graphic>
          <a:graphicData uri="http://schemas.openxmlformats.org/presentationml/2006/ole">
            <p:oleObj spid="_x0000_s13339" name="Equation" r:id="rId15" imgW="139680" imgH="177480" progId="Equation.3">
              <p:embed/>
            </p:oleObj>
          </a:graphicData>
        </a:graphic>
      </p:graphicFrame>
      <p:graphicFrame>
        <p:nvGraphicFramePr>
          <p:cNvPr id="33" name="Object 25"/>
          <p:cNvGraphicFramePr>
            <a:graphicFrameLocks noChangeAspect="1"/>
          </p:cNvGraphicFramePr>
          <p:nvPr/>
        </p:nvGraphicFramePr>
        <p:xfrm>
          <a:off x="1524000" y="3733800"/>
          <a:ext cx="653143" cy="381000"/>
        </p:xfrm>
        <a:graphic>
          <a:graphicData uri="http://schemas.openxmlformats.org/presentationml/2006/ole">
            <p:oleObj spid="_x0000_s13340" name="Equation" r:id="rId16" imgW="13968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 animBg="1"/>
      <p:bldP spid="25" grpId="0"/>
      <p:bldP spid="32" grpId="0"/>
      <p:bldP spid="47" grpId="0" animBg="1"/>
      <p:bldP spid="52" grpId="0"/>
      <p:bldP spid="54" grpId="0"/>
      <p:bldP spid="55" grpId="0"/>
      <p:bldP spid="56" grpId="0"/>
      <p:bldP spid="57" grpId="0"/>
      <p:bldP spid="60" grpId="0"/>
      <p:bldP spid="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4138" cy="190500"/>
          </a:xfrm>
          <a:prstGeom prst="rect">
            <a:avLst/>
          </a:prstGeom>
          <a:noFill/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Vector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Vector product 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438400"/>
            <a:ext cx="9144000" cy="421653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   =  A x B  = AB Sin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    = OP × OR Sin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    = OP × RS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    = A  × h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	   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area of parallelogram</a:t>
            </a:r>
          </a:p>
          <a:p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Thus, the magnitude of vector product of two vectors equals to the area of a parallelogram taking the two vectors as adjacent sides.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1827213" y="2362200"/>
          <a:ext cx="230187" cy="203200"/>
        </p:xfrm>
        <a:graphic>
          <a:graphicData uri="http://schemas.openxmlformats.org/presentationml/2006/ole">
            <p:oleObj spid="_x0000_s41985" name="Equation" r:id="rId4" imgW="190440" imgH="152280" progId="Equation.3">
              <p:embed/>
            </p:oleObj>
          </a:graphicData>
        </a:graphic>
      </p:graphicFrame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203325" y="2362200"/>
          <a:ext cx="244475" cy="203200"/>
        </p:xfrm>
        <a:graphic>
          <a:graphicData uri="http://schemas.openxmlformats.org/presentationml/2006/ole">
            <p:oleObj spid="_x0000_s41986" name="Equation" r:id="rId5" imgW="190440" imgH="152280" progId="Equation.3">
              <p:embed/>
            </p:oleObj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1981994" y="2717006"/>
            <a:ext cx="457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3787775" y="2565400"/>
          <a:ext cx="784225" cy="457200"/>
        </p:xfrm>
        <a:graphic>
          <a:graphicData uri="http://schemas.openxmlformats.org/presentationml/2006/ole">
            <p:oleObj spid="_x0000_s41987" name="Equation" r:id="rId6" imgW="139680" imgH="177480" progId="Equation.3">
              <p:embed/>
            </p:oleObj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212725" y="2362200"/>
          <a:ext cx="244475" cy="203200"/>
        </p:xfrm>
        <a:graphic>
          <a:graphicData uri="http://schemas.openxmlformats.org/presentationml/2006/ole">
            <p:oleObj spid="_x0000_s41988" name="Equation" r:id="rId7" imgW="190440" imgH="152280" progId="Equation.3">
              <p:embed/>
            </p:oleObj>
          </a:graphicData>
        </a:graphic>
      </p:graphicFrame>
      <p:cxnSp>
        <p:nvCxnSpPr>
          <p:cNvPr id="16" name="Straight Connector 15"/>
          <p:cNvCxnSpPr/>
          <p:nvPr/>
        </p:nvCxnSpPr>
        <p:spPr>
          <a:xfrm rot="5400000">
            <a:off x="-151606" y="2717006"/>
            <a:ext cx="457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305594" y="2717006"/>
            <a:ext cx="457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838994" y="2717006"/>
            <a:ext cx="457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arallelogram 13"/>
          <p:cNvSpPr/>
          <p:nvPr/>
        </p:nvSpPr>
        <p:spPr>
          <a:xfrm>
            <a:off x="5867400" y="2590800"/>
            <a:ext cx="3276600" cy="1371600"/>
          </a:xfrm>
          <a:prstGeom prst="parallelogram">
            <a:avLst>
              <a:gd name="adj" fmla="val 50556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226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868194" y="3276600"/>
            <a:ext cx="1370806" cy="794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715000" y="3962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29600" y="3962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86800" y="1981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00800" y="1981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00800" y="3962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6442501" y="2784901"/>
            <a:ext cx="1219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BSinƟ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25" name="Arc 24"/>
          <p:cNvSpPr/>
          <p:nvPr/>
        </p:nvSpPr>
        <p:spPr>
          <a:xfrm>
            <a:off x="5715000" y="3429000"/>
            <a:ext cx="685800" cy="1143000"/>
          </a:xfrm>
          <a:prstGeom prst="arc">
            <a:avLst>
              <a:gd name="adj1" fmla="val 16608550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5943600" y="3581400"/>
          <a:ext cx="783771" cy="457200"/>
        </p:xfrm>
        <a:graphic>
          <a:graphicData uri="http://schemas.openxmlformats.org/presentationml/2006/ole">
            <p:oleObj spid="_x0000_s41989" name="Equation" r:id="rId8" imgW="139680" imgH="177480" progId="Equation.3">
              <p:embed/>
            </p:oleObj>
          </a:graphicData>
        </a:graphic>
      </p:graphicFrame>
      <p:graphicFrame>
        <p:nvGraphicFramePr>
          <p:cNvPr id="28" name="Object 3"/>
          <p:cNvGraphicFramePr>
            <a:graphicFrameLocks noChangeAspect="1"/>
          </p:cNvGraphicFramePr>
          <p:nvPr/>
        </p:nvGraphicFramePr>
        <p:xfrm>
          <a:off x="4778375" y="3022600"/>
          <a:ext cx="784225" cy="457200"/>
        </p:xfrm>
        <a:graphic>
          <a:graphicData uri="http://schemas.openxmlformats.org/presentationml/2006/ole">
            <p:oleObj spid="_x0000_s41991" name="Equation" r:id="rId9" imgW="1396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4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/>
      <p:bldP spid="20" grpId="0"/>
      <p:bldP spid="21" grpId="0"/>
      <p:bldP spid="22" grpId="0"/>
      <p:bldP spid="23" grpId="0"/>
      <p:bldP spid="24" grpId="0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Vector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Vector product 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371600" y="3656806"/>
            <a:ext cx="1600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647700" y="2932906"/>
            <a:ext cx="1447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381000" y="3656806"/>
            <a:ext cx="990600" cy="762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86000" y="38348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4400" y="23622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38200" y="41910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225" name="Object 1"/>
          <p:cNvGraphicFramePr>
            <a:graphicFrameLocks noChangeAspect="1"/>
          </p:cNvGraphicFramePr>
          <p:nvPr/>
        </p:nvGraphicFramePr>
        <p:xfrm>
          <a:off x="990600" y="2209800"/>
          <a:ext cx="304800" cy="244475"/>
        </p:xfrm>
        <a:graphic>
          <a:graphicData uri="http://schemas.openxmlformats.org/presentationml/2006/ole">
            <p:oleObj spid="_x0000_s52225" name="Equation" r:id="rId3" imgW="139680" imgH="126720" progId="Equation.3">
              <p:embed/>
            </p:oleObj>
          </a:graphicData>
        </a:graphic>
      </p:graphicFrame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914400" y="4038600"/>
          <a:ext cx="304800" cy="244475"/>
        </p:xfrm>
        <a:graphic>
          <a:graphicData uri="http://schemas.openxmlformats.org/presentationml/2006/ole">
            <p:oleObj spid="_x0000_s52226" name="Equation" r:id="rId4" imgW="139680" imgH="126720" progId="Equation.3">
              <p:embed/>
            </p:oleObj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2362200" y="3641725"/>
          <a:ext cx="304800" cy="244475"/>
        </p:xfrm>
        <a:graphic>
          <a:graphicData uri="http://schemas.openxmlformats.org/presentationml/2006/ole">
            <p:oleObj spid="_x0000_s52227" name="Equation" r:id="rId5" imgW="139680" imgH="126720" progId="Equation.3">
              <p:embed/>
            </p:oleObj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3581400" y="207327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886200" y="2098100"/>
            <a:ext cx="76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200" dirty="0"/>
          </a:p>
        </p:txBody>
      </p:sp>
      <p:sp>
        <p:nvSpPr>
          <p:cNvPr id="32" name="TextBox 31"/>
          <p:cNvSpPr txBox="1"/>
          <p:nvPr/>
        </p:nvSpPr>
        <p:spPr>
          <a:xfrm>
            <a:off x="4343400" y="2048451"/>
            <a:ext cx="4343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 =n ii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SinƟ</a:t>
            </a:r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 = n 1 ×   1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SinƟ</a:t>
            </a:r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 = 0</a:t>
            </a: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3657600" y="1981200"/>
          <a:ext cx="304800" cy="244475"/>
        </p:xfrm>
        <a:graphic>
          <a:graphicData uri="http://schemas.openxmlformats.org/presentationml/2006/ole">
            <p:oleObj spid="_x0000_s52228" name="Equation" r:id="rId6" imgW="139680" imgH="126720" progId="Equation.3">
              <p:embed/>
            </p:oleObj>
          </a:graphicData>
        </a:graphic>
      </p:graphicFrame>
      <p:graphicFrame>
        <p:nvGraphicFramePr>
          <p:cNvPr id="52229" name="Object 5"/>
          <p:cNvGraphicFramePr>
            <a:graphicFrameLocks noChangeAspect="1"/>
          </p:cNvGraphicFramePr>
          <p:nvPr/>
        </p:nvGraphicFramePr>
        <p:xfrm>
          <a:off x="4114800" y="1981200"/>
          <a:ext cx="304800" cy="244475"/>
        </p:xfrm>
        <a:graphic>
          <a:graphicData uri="http://schemas.openxmlformats.org/presentationml/2006/ole">
            <p:oleObj spid="_x0000_s52229" name="Equation" r:id="rId7" imgW="139680" imgH="126720" progId="Equation.3">
              <p:embed/>
            </p:oleObj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3352800" y="3581400"/>
            <a:ext cx="5334000" cy="70788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×  </a:t>
            </a:r>
            <a:r>
              <a:rPr lang="en-US" sz="4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j ×  j = k × k = 0</a:t>
            </a:r>
            <a:endParaRPr lang="en-US" sz="4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81400" y="485642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× j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267200" y="4800600"/>
            <a:ext cx="3276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 = n 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j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SinƟ</a:t>
            </a:r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 = n  1   1 Sin 90˚</a:t>
            </a: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 =  n 1</a:t>
            </a: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 =  k</a:t>
            </a:r>
          </a:p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9" name="Object 4"/>
          <p:cNvGraphicFramePr>
            <a:graphicFrameLocks noChangeAspect="1"/>
          </p:cNvGraphicFramePr>
          <p:nvPr/>
        </p:nvGraphicFramePr>
        <p:xfrm>
          <a:off x="3657600" y="4800600"/>
          <a:ext cx="304800" cy="244475"/>
        </p:xfrm>
        <a:graphic>
          <a:graphicData uri="http://schemas.openxmlformats.org/presentationml/2006/ole">
            <p:oleObj spid="_x0000_s52240" name="Equation" r:id="rId8" imgW="139680" imgH="126720" progId="Equation.3">
              <p:embed/>
            </p:oleObj>
          </a:graphicData>
        </a:graphic>
      </p:graphicFrame>
      <p:graphicFrame>
        <p:nvGraphicFramePr>
          <p:cNvPr id="52241" name="Object 17"/>
          <p:cNvGraphicFramePr>
            <a:graphicFrameLocks noChangeAspect="1"/>
          </p:cNvGraphicFramePr>
          <p:nvPr/>
        </p:nvGraphicFramePr>
        <p:xfrm>
          <a:off x="4953000" y="4840545"/>
          <a:ext cx="304800" cy="244475"/>
        </p:xfrm>
        <a:graphic>
          <a:graphicData uri="http://schemas.openxmlformats.org/presentationml/2006/ole">
            <p:oleObj spid="_x0000_s52241" name="Equation" r:id="rId9" imgW="139680" imgH="126720" progId="Equation.3">
              <p:embed/>
            </p:oleObj>
          </a:graphicData>
        </a:graphic>
      </p:graphicFrame>
      <p:graphicFrame>
        <p:nvGraphicFramePr>
          <p:cNvPr id="52242" name="Object 18"/>
          <p:cNvGraphicFramePr>
            <a:graphicFrameLocks noChangeAspect="1"/>
          </p:cNvGraphicFramePr>
          <p:nvPr/>
        </p:nvGraphicFramePr>
        <p:xfrm>
          <a:off x="4953000" y="5297745"/>
          <a:ext cx="304800" cy="244475"/>
        </p:xfrm>
        <a:graphic>
          <a:graphicData uri="http://schemas.openxmlformats.org/presentationml/2006/ole">
            <p:oleObj spid="_x0000_s52242" name="Equation" r:id="rId10" imgW="139680" imgH="126720" progId="Equation.3">
              <p:embed/>
            </p:oleObj>
          </a:graphicData>
        </a:graphic>
      </p:graphicFrame>
      <p:graphicFrame>
        <p:nvGraphicFramePr>
          <p:cNvPr id="52243" name="Object 19"/>
          <p:cNvGraphicFramePr>
            <a:graphicFrameLocks noChangeAspect="1"/>
          </p:cNvGraphicFramePr>
          <p:nvPr/>
        </p:nvGraphicFramePr>
        <p:xfrm>
          <a:off x="5105400" y="5791200"/>
          <a:ext cx="304800" cy="244475"/>
        </p:xfrm>
        <a:graphic>
          <a:graphicData uri="http://schemas.openxmlformats.org/presentationml/2006/ole">
            <p:oleObj spid="_x0000_s52243" name="Equation" r:id="rId11" imgW="139680" imgH="126720" progId="Equation.3">
              <p:embed/>
            </p:oleObj>
          </a:graphicData>
        </a:graphic>
      </p:graphicFrame>
      <p:graphicFrame>
        <p:nvGraphicFramePr>
          <p:cNvPr id="52244" name="Object 20"/>
          <p:cNvGraphicFramePr>
            <a:graphicFrameLocks noChangeAspect="1"/>
          </p:cNvGraphicFramePr>
          <p:nvPr/>
        </p:nvGraphicFramePr>
        <p:xfrm>
          <a:off x="5105400" y="6172200"/>
          <a:ext cx="304800" cy="244475"/>
        </p:xfrm>
        <a:graphic>
          <a:graphicData uri="http://schemas.openxmlformats.org/presentationml/2006/ole">
            <p:oleObj spid="_x0000_s52244" name="Equation" r:id="rId12" imgW="139680" imgH="126720" progId="Equation.3">
              <p:embed/>
            </p:oleObj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3352800" y="34290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65" name="TextBox 64"/>
          <p:cNvSpPr txBox="1"/>
          <p:nvPr/>
        </p:nvSpPr>
        <p:spPr>
          <a:xfrm>
            <a:off x="4191000" y="34290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66" name="TextBox 65"/>
          <p:cNvSpPr txBox="1"/>
          <p:nvPr/>
        </p:nvSpPr>
        <p:spPr>
          <a:xfrm>
            <a:off x="4800600" y="34290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67" name="TextBox 66"/>
          <p:cNvSpPr txBox="1"/>
          <p:nvPr/>
        </p:nvSpPr>
        <p:spPr>
          <a:xfrm>
            <a:off x="5638800" y="34391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68" name="TextBox 67"/>
          <p:cNvSpPr txBox="1"/>
          <p:nvPr/>
        </p:nvSpPr>
        <p:spPr>
          <a:xfrm>
            <a:off x="6324600" y="34290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69" name="TextBox 68"/>
          <p:cNvSpPr txBox="1"/>
          <p:nvPr/>
        </p:nvSpPr>
        <p:spPr>
          <a:xfrm>
            <a:off x="7086600" y="34290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graphicFrame>
        <p:nvGraphicFramePr>
          <p:cNvPr id="52245" name="Object 4"/>
          <p:cNvGraphicFramePr>
            <a:graphicFrameLocks noChangeAspect="1"/>
          </p:cNvGraphicFramePr>
          <p:nvPr/>
        </p:nvGraphicFramePr>
        <p:xfrm>
          <a:off x="4191000" y="4800600"/>
          <a:ext cx="304800" cy="244475"/>
        </p:xfrm>
        <a:graphic>
          <a:graphicData uri="http://schemas.openxmlformats.org/presentationml/2006/ole">
            <p:oleObj spid="_x0000_s52245" name="Equation" r:id="rId13" imgW="139680" imgH="126720" progId="Equation.3">
              <p:embed/>
            </p:oleObj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3048000" y="41910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Again, 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876800" y="19812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5029200" y="2438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2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0" dur="5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1" grpId="0"/>
      <p:bldP spid="32" grpId="0"/>
      <p:bldP spid="48" grpId="0" animBg="1"/>
      <p:bldP spid="56" grpId="0"/>
      <p:bldP spid="58" grpId="0"/>
      <p:bldP spid="64" grpId="0"/>
      <p:bldP spid="65" grpId="0"/>
      <p:bldP spid="66" grpId="0"/>
      <p:bldP spid="67" grpId="0"/>
      <p:bldP spid="68" grpId="0"/>
      <p:bldP spid="69" grpId="0"/>
      <p:bldP spid="71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Vector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Vector product 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371600" y="3656806"/>
            <a:ext cx="1600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647700" y="2932906"/>
            <a:ext cx="1447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 flipV="1">
            <a:off x="381000" y="3656806"/>
            <a:ext cx="990600" cy="762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0" y="38348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4400" y="23622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200" y="41910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ct 1"/>
          <p:cNvGraphicFramePr>
            <a:graphicFrameLocks noChangeAspect="1"/>
          </p:cNvGraphicFramePr>
          <p:nvPr/>
        </p:nvGraphicFramePr>
        <p:xfrm>
          <a:off x="990600" y="2209800"/>
          <a:ext cx="304800" cy="244475"/>
        </p:xfrm>
        <a:graphic>
          <a:graphicData uri="http://schemas.openxmlformats.org/presentationml/2006/ole">
            <p:oleObj spid="_x0000_s51201" name="Equation" r:id="rId3" imgW="139680" imgH="126720" progId="Equation.3">
              <p:embed/>
            </p:oleObj>
          </a:graphicData>
        </a:graphic>
      </p:graphicFrame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914400" y="4038600"/>
          <a:ext cx="304800" cy="244475"/>
        </p:xfrm>
        <a:graphic>
          <a:graphicData uri="http://schemas.openxmlformats.org/presentationml/2006/ole">
            <p:oleObj spid="_x0000_s51202" name="Equation" r:id="rId4" imgW="139680" imgH="126720" progId="Equation.3">
              <p:embed/>
            </p:oleObj>
          </a:graphicData>
        </a:graphic>
      </p:graphicFrame>
      <p:graphicFrame>
        <p:nvGraphicFramePr>
          <p:cNvPr id="25" name="Object 3"/>
          <p:cNvGraphicFramePr>
            <a:graphicFrameLocks noChangeAspect="1"/>
          </p:cNvGraphicFramePr>
          <p:nvPr/>
        </p:nvGraphicFramePr>
        <p:xfrm>
          <a:off x="2362200" y="3641725"/>
          <a:ext cx="304800" cy="244475"/>
        </p:xfrm>
        <a:graphic>
          <a:graphicData uri="http://schemas.openxmlformats.org/presentationml/2006/ole">
            <p:oleObj spid="_x0000_s51203" name="Equation" r:id="rId5" imgW="139680" imgH="126720" progId="Equation.3">
              <p:embed/>
            </p:oleObj>
          </a:graphicData>
        </a:graphic>
      </p:graphicFrame>
      <p:sp>
        <p:nvSpPr>
          <p:cNvPr id="26" name="Rectangle 25"/>
          <p:cNvSpPr/>
          <p:nvPr/>
        </p:nvSpPr>
        <p:spPr>
          <a:xfrm>
            <a:off x="3505200" y="2907268"/>
            <a:ext cx="2312139" cy="70788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 × k = </a:t>
            </a:r>
            <a:r>
              <a:rPr lang="en-US" sz="4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/>
          </a:p>
        </p:txBody>
      </p:sp>
      <p:sp>
        <p:nvSpPr>
          <p:cNvPr id="27" name="Rectangle 26"/>
          <p:cNvSpPr/>
          <p:nvPr/>
        </p:nvSpPr>
        <p:spPr>
          <a:xfrm>
            <a:off x="6374661" y="2949714"/>
            <a:ext cx="2312139" cy="70788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 ×  </a:t>
            </a:r>
            <a:r>
              <a:rPr lang="en-US" sz="4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j</a:t>
            </a:r>
            <a:endParaRPr lang="en-US" sz="4000" dirty="0"/>
          </a:p>
        </p:txBody>
      </p:sp>
      <p:sp>
        <p:nvSpPr>
          <p:cNvPr id="28" name="Rectangle 27"/>
          <p:cNvSpPr/>
          <p:nvPr/>
        </p:nvSpPr>
        <p:spPr>
          <a:xfrm>
            <a:off x="3402861" y="4397514"/>
            <a:ext cx="2312139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 ×  </a:t>
            </a:r>
            <a:r>
              <a:rPr lang="en-US" sz="4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-k</a:t>
            </a:r>
            <a:endParaRPr lang="en-US" sz="4000" dirty="0"/>
          </a:p>
        </p:txBody>
      </p:sp>
      <p:sp>
        <p:nvSpPr>
          <p:cNvPr id="29" name="TextBox 28"/>
          <p:cNvSpPr txBox="1"/>
          <p:nvPr/>
        </p:nvSpPr>
        <p:spPr>
          <a:xfrm>
            <a:off x="2971800" y="2082225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Similaelarly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48000" y="36576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Again, 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324600" y="4343400"/>
            <a:ext cx="2312139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 ×  j = -</a:t>
            </a:r>
            <a:r>
              <a:rPr lang="en-US" sz="4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4000" dirty="0"/>
          </a:p>
        </p:txBody>
      </p:sp>
      <p:sp>
        <p:nvSpPr>
          <p:cNvPr id="38" name="Rectangle 37"/>
          <p:cNvSpPr/>
          <p:nvPr/>
        </p:nvSpPr>
        <p:spPr>
          <a:xfrm>
            <a:off x="3352800" y="5638800"/>
            <a:ext cx="2312139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4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×  k = -j</a:t>
            </a:r>
            <a:endParaRPr lang="en-US" sz="4000" dirty="0"/>
          </a:p>
        </p:txBody>
      </p:sp>
      <p:sp>
        <p:nvSpPr>
          <p:cNvPr id="43" name="TextBox 42"/>
          <p:cNvSpPr txBox="1"/>
          <p:nvPr/>
        </p:nvSpPr>
        <p:spPr>
          <a:xfrm>
            <a:off x="3352800" y="42773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4191000" y="42011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45" name="TextBox 44"/>
          <p:cNvSpPr txBox="1"/>
          <p:nvPr/>
        </p:nvSpPr>
        <p:spPr>
          <a:xfrm>
            <a:off x="5029200" y="42773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46" name="TextBox 45"/>
          <p:cNvSpPr txBox="1"/>
          <p:nvPr/>
        </p:nvSpPr>
        <p:spPr>
          <a:xfrm>
            <a:off x="6324600" y="41249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47" name="TextBox 46"/>
          <p:cNvSpPr txBox="1"/>
          <p:nvPr/>
        </p:nvSpPr>
        <p:spPr>
          <a:xfrm>
            <a:off x="7239000" y="42011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8077200" y="42011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3352800" y="54965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4191000" y="54203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51" name="TextBox 50"/>
          <p:cNvSpPr txBox="1"/>
          <p:nvPr/>
        </p:nvSpPr>
        <p:spPr>
          <a:xfrm>
            <a:off x="5105400" y="54965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52" name="TextBox 51"/>
          <p:cNvSpPr txBox="1"/>
          <p:nvPr/>
        </p:nvSpPr>
        <p:spPr>
          <a:xfrm>
            <a:off x="3505200" y="27533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4191000" y="27533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5029200" y="27533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55" name="TextBox 54"/>
          <p:cNvSpPr txBox="1"/>
          <p:nvPr/>
        </p:nvSpPr>
        <p:spPr>
          <a:xfrm>
            <a:off x="6400800" y="28295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56" name="TextBox 55"/>
          <p:cNvSpPr txBox="1"/>
          <p:nvPr/>
        </p:nvSpPr>
        <p:spPr>
          <a:xfrm>
            <a:off x="7315200" y="28295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57" name="TextBox 56"/>
          <p:cNvSpPr txBox="1"/>
          <p:nvPr/>
        </p:nvSpPr>
        <p:spPr>
          <a:xfrm>
            <a:off x="8001000" y="28295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/>
      <p:bldP spid="30" grpId="0"/>
      <p:bldP spid="34" grpId="0" animBg="1"/>
      <p:bldP spid="38" grpId="0" animBg="1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Vector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Vector product </a:t>
            </a:r>
            <a:endParaRPr kumimoji="0" lang="en-US" sz="54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133600"/>
            <a:ext cx="9144000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If the cross product of two vectors is zero, then the vectors are parallel to each other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3276600"/>
            <a:ext cx="434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×B = A B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sinƟ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Or, A B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= 0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= 0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= sin0˚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Or, Ɵ    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˚ 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381794" y="3580606"/>
            <a:ext cx="609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448594" y="3580606"/>
            <a:ext cx="609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14600" y="3124200"/>
          <a:ext cx="457200" cy="457200"/>
        </p:xfrm>
        <a:graphic>
          <a:graphicData uri="http://schemas.openxmlformats.org/presentationml/2006/ole">
            <p:oleObj spid="_x0000_s61442" name="Equation" r:id="rId3" imgW="190440" imgH="152280" progId="Equation.3">
              <p:embed/>
            </p:oleObj>
          </a:graphicData>
        </a:graphic>
      </p:graphicFrame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2057400" y="3124200"/>
          <a:ext cx="419100" cy="381000"/>
        </p:xfrm>
        <a:graphic>
          <a:graphicData uri="http://schemas.openxmlformats.org/presentationml/2006/ole">
            <p:oleObj spid="_x0000_s61444" name="Equation" r:id="rId4" imgW="190440" imgH="152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Vector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54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Evaluation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5146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What is vector product ?</a:t>
            </a:r>
          </a:p>
          <a:p>
            <a:pPr>
              <a:buFont typeface="Wingdings" pitchFamily="2" charset="2"/>
              <a:buChar char="q"/>
            </a:pPr>
            <a:endParaRPr lang="en-US" sz="4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How can you find the direction of vector product ?</a:t>
            </a:r>
            <a:endParaRPr lang="en-US" sz="4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1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2147</TotalTime>
  <Words>293</Words>
  <Application>Microsoft Office PowerPoint</Application>
  <PresentationFormat>On-screen Show (4:3)</PresentationFormat>
  <Paragraphs>111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Slide 1</vt:lpstr>
      <vt:lpstr>Vector</vt:lpstr>
      <vt:lpstr>Vector</vt:lpstr>
      <vt:lpstr>Vector</vt:lpstr>
      <vt:lpstr>Vector</vt:lpstr>
      <vt:lpstr>Vector</vt:lpstr>
      <vt:lpstr>Vector</vt:lpstr>
      <vt:lpstr>Vector</vt:lpstr>
      <vt:lpstr>Vector</vt:lpstr>
      <vt:lpstr>  Thermodynamics  </vt:lpstr>
      <vt:lpstr>  Thermodynamics 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278</cp:revision>
  <dcterms:created xsi:type="dcterms:W3CDTF">2015-04-24T03:54:46Z</dcterms:created>
  <dcterms:modified xsi:type="dcterms:W3CDTF">2016-11-19T05:22:33Z</dcterms:modified>
</cp:coreProperties>
</file>